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Amatic SC"/>
      <p:regular r:id="rId21"/>
      <p:bold r:id="rId22"/>
    </p:embeddedFont>
    <p:embeddedFont>
      <p:font typeface="Source Code Pr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AmaticSC-bold.fntdata"/><Relationship Id="rId21" Type="http://schemas.openxmlformats.org/officeDocument/2006/relationships/font" Target="fonts/AmaticSC-regular.fntdata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SourceCodePro-boldItalic.fntdata"/><Relationship Id="rId25" Type="http://schemas.openxmlformats.org/officeDocument/2006/relationships/font" Target="fonts/SourceCodePr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2689b69b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2689b69b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72d82b587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72d82b587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2689b69ba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2689b69ba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72d82b587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72d82b587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39b54edd2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39b54edd2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2689b69ba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2689b69ba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2689b69ba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2689b69ba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689b69ba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2689b69ba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2689b69ba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2689b69ba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2689b69ba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2689b69ba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22689b69ba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22689b69ba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1a66f3e0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1a66f3e0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1da20d080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1da20d080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1da20d080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1da20d080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" name="Google Shape;84;p2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85" name="Google Shape;85;p21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23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hyperlink" Target="mailto:scottishasnteacher@gmail.com" TargetMode="External"/><Relationship Id="rId5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Relationship Id="rId6" Type="http://schemas.openxmlformats.org/officeDocument/2006/relationships/image" Target="../media/image6.png"/><Relationship Id="rId7" Type="http://schemas.openxmlformats.org/officeDocument/2006/relationships/image" Target="../media/image5.png"/><Relationship Id="rId8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type="ctrTitle"/>
          </p:nvPr>
        </p:nvSpPr>
        <p:spPr>
          <a:xfrm>
            <a:off x="311700" y="221375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Inclusive Communication</a:t>
            </a:r>
            <a:endParaRPr/>
          </a:p>
        </p:txBody>
      </p:sp>
      <p:sp>
        <p:nvSpPr>
          <p:cNvPr id="102" name="Google Shape;102;p25"/>
          <p:cNvSpPr txBox="1"/>
          <p:nvPr>
            <p:ph idx="1" type="subTitle"/>
          </p:nvPr>
        </p:nvSpPr>
        <p:spPr>
          <a:xfrm>
            <a:off x="311700" y="3430025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 Karen Watson</a:t>
            </a:r>
            <a:endParaRPr/>
          </a:p>
        </p:txBody>
      </p:sp>
      <p:pic>
        <p:nvPicPr>
          <p:cNvPr id="103" name="Google Shape;10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244" y="2027967"/>
            <a:ext cx="1928800" cy="2571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Where to start using visuals in the classroom</a:t>
            </a:r>
            <a:endParaRPr/>
          </a:p>
        </p:txBody>
      </p:sp>
      <p:sp>
        <p:nvSpPr>
          <p:cNvPr id="171" name="Google Shape;171;p3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Timetables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Display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Personal documents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Environmental labelling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Core language boards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tips for using visuals</a:t>
            </a:r>
            <a:endParaRPr/>
          </a:p>
        </p:txBody>
      </p:sp>
      <p:sp>
        <p:nvSpPr>
          <p:cNvPr id="177" name="Google Shape;177;p3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Use written words, verbals words and signing to augment visuals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Don’t rush through the stages, it isn’t a race and there is no ‘end goal’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Use them consistently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When to stop using visuals</a:t>
            </a:r>
            <a:endParaRPr/>
          </a:p>
        </p:txBody>
      </p:sp>
      <p:sp>
        <p:nvSpPr>
          <p:cNvPr id="183" name="Google Shape;183;p3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Never…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84" name="Google Shape;18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8525" y="915700"/>
            <a:ext cx="3164575" cy="221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8575" y="0"/>
            <a:ext cx="4641875" cy="464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questions?</a:t>
            </a:r>
            <a:endParaRPr/>
          </a:p>
        </p:txBody>
      </p:sp>
      <p:sp>
        <p:nvSpPr>
          <p:cNvPr id="195" name="Google Shape;195;p38"/>
          <p:cNvSpPr txBox="1"/>
          <p:nvPr>
            <p:ph idx="1" type="body"/>
          </p:nvPr>
        </p:nvSpPr>
        <p:spPr>
          <a:xfrm>
            <a:off x="191150" y="207252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Contact me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Instagram @Scottish_ASN_Teacher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Twitter @Karen_N_Watson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www.scottishasnteacher.com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Email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scottishasnteacher@gmail.com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0550" y="0"/>
            <a:ext cx="3173448" cy="3173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pic>
        <p:nvPicPr>
          <p:cNvPr id="109" name="Google Shape;109;p26"/>
          <p:cNvPicPr preferRelativeResize="0"/>
          <p:nvPr/>
        </p:nvPicPr>
        <p:blipFill rotWithShape="1">
          <a:blip r:embed="rId4">
            <a:alphaModFix/>
          </a:blip>
          <a:srcRect b="0" l="14707" r="15357" t="0"/>
          <a:stretch/>
        </p:blipFill>
        <p:spPr>
          <a:xfrm>
            <a:off x="237825" y="967563"/>
            <a:ext cx="2243600" cy="320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3775" y="292850"/>
            <a:ext cx="2663426" cy="266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13550" y="3150500"/>
            <a:ext cx="2038325" cy="203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28325" y="3112400"/>
            <a:ext cx="2038325" cy="2038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68100" y="676525"/>
            <a:ext cx="2038324" cy="203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will we cover today?</a:t>
            </a:r>
            <a:endParaRPr/>
          </a:p>
        </p:txBody>
      </p:sp>
      <p:sp>
        <p:nvSpPr>
          <p:cNvPr id="119" name="Google Shape;119;p2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>
                <a:solidFill>
                  <a:srgbClr val="000000"/>
                </a:solidFill>
              </a:rPr>
              <a:t>What does inclusive communication mean?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>
                <a:solidFill>
                  <a:srgbClr val="000000"/>
                </a:solidFill>
              </a:rPr>
              <a:t>What communication needs might our learners have?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>
                <a:solidFill>
                  <a:srgbClr val="000000"/>
                </a:solidFill>
              </a:rPr>
              <a:t>Verbal skills and anxiety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>
                <a:solidFill>
                  <a:srgbClr val="000000"/>
                </a:solidFill>
              </a:rPr>
              <a:t>What types of visual can I use?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>
                <a:solidFill>
                  <a:srgbClr val="000000"/>
                </a:solidFill>
              </a:rPr>
              <a:t>Why should I use visuals?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>
                <a:solidFill>
                  <a:srgbClr val="000000"/>
                </a:solidFill>
              </a:rPr>
              <a:t>Where to start using visuals in the classroom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>
                <a:solidFill>
                  <a:srgbClr val="000000"/>
                </a:solidFill>
              </a:rPr>
              <a:t>Top tips for using visuals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>
                <a:solidFill>
                  <a:srgbClr val="000000"/>
                </a:solidFill>
              </a:rPr>
              <a:t>When to stop using visuals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>
                <a:solidFill>
                  <a:srgbClr val="000000"/>
                </a:solidFill>
              </a:rPr>
              <a:t>Q+A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does inclusive communication mean?</a:t>
            </a:r>
            <a:endParaRPr/>
          </a:p>
        </p:txBody>
      </p:sp>
      <p:sp>
        <p:nvSpPr>
          <p:cNvPr id="125" name="Google Shape;125;p28"/>
          <p:cNvSpPr txBox="1"/>
          <p:nvPr>
            <p:ph idx="1" type="body"/>
          </p:nvPr>
        </p:nvSpPr>
        <p:spPr>
          <a:xfrm>
            <a:off x="243725" y="1093850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Remember to teach all children alternative communication methods, not </a:t>
            </a:r>
            <a:r>
              <a:rPr lang="en-GB">
                <a:solidFill>
                  <a:srgbClr val="000000"/>
                </a:solidFill>
              </a:rPr>
              <a:t>just</a:t>
            </a:r>
            <a:r>
              <a:rPr lang="en-GB">
                <a:solidFill>
                  <a:srgbClr val="000000"/>
                </a:solidFill>
              </a:rPr>
              <a:t> the child who needs it. </a:t>
            </a:r>
            <a:r>
              <a:rPr lang="en-GB">
                <a:solidFill>
                  <a:srgbClr val="000000"/>
                </a:solidFill>
              </a:rPr>
              <a:t>Otherwise</a:t>
            </a:r>
            <a:r>
              <a:rPr lang="en-GB">
                <a:solidFill>
                  <a:srgbClr val="000000"/>
                </a:solidFill>
              </a:rPr>
              <a:t> who will they communicate with?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Visual Teaching Alliance stats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-90% of information transmitted to the brain is visual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-visual information is processed 60,000 times faster that text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communication needs might our learners have?</a:t>
            </a:r>
            <a:endParaRPr/>
          </a:p>
        </p:txBody>
      </p:sp>
      <p:sp>
        <p:nvSpPr>
          <p:cNvPr id="131" name="Google Shape;131;p29"/>
          <p:cNvSpPr txBox="1"/>
          <p:nvPr/>
        </p:nvSpPr>
        <p:spPr>
          <a:xfrm>
            <a:off x="398800" y="1273125"/>
            <a:ext cx="11348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lang="en-GB" sz="1800">
                <a:latin typeface="Source Code Pro"/>
                <a:ea typeface="Source Code Pro"/>
                <a:cs typeface="Source Code Pro"/>
                <a:sym typeface="Source Code Pro"/>
              </a:rPr>
              <a:t>Pre verbal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lang="en-GB" sz="1800">
                <a:latin typeface="Source Code Pro"/>
                <a:ea typeface="Source Code Pro"/>
                <a:cs typeface="Source Code Pro"/>
                <a:sym typeface="Source Code Pro"/>
              </a:rPr>
              <a:t>Require additional 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Source Code Pro"/>
                <a:ea typeface="Source Code Pro"/>
                <a:cs typeface="Source Code Pro"/>
                <a:sym typeface="Source Code Pro"/>
              </a:rPr>
              <a:t>processing time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lang="en-GB" sz="1800">
                <a:latin typeface="Source Code Pro"/>
                <a:ea typeface="Source Code Pro"/>
                <a:cs typeface="Source Code Pro"/>
                <a:sym typeface="Source Code Pro"/>
              </a:rPr>
              <a:t>Input or output needs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32" name="Google Shape;13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1925" y="839225"/>
            <a:ext cx="5292074" cy="422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Verbal skills and anxiety</a:t>
            </a:r>
            <a:endParaRPr/>
          </a:p>
        </p:txBody>
      </p:sp>
      <p:sp>
        <p:nvSpPr>
          <p:cNvPr id="138" name="Google Shape;138;p30"/>
          <p:cNvSpPr txBox="1"/>
          <p:nvPr/>
        </p:nvSpPr>
        <p:spPr>
          <a:xfrm>
            <a:off x="311700" y="1142975"/>
            <a:ext cx="82401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lang="en-GB" sz="1800">
                <a:latin typeface="Source Code Pro"/>
                <a:ea typeface="Source Code Pro"/>
                <a:cs typeface="Source Code Pro"/>
                <a:sym typeface="Source Code Pro"/>
              </a:rPr>
              <a:t>As anxiety levels increase, verbals skills may decrease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39" name="Google Shape;13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7625" y="1696200"/>
            <a:ext cx="3308750" cy="330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types of visual can I use?</a:t>
            </a:r>
            <a:endParaRPr/>
          </a:p>
        </p:txBody>
      </p:sp>
      <p:sp>
        <p:nvSpPr>
          <p:cNvPr id="145" name="Google Shape;145;p31"/>
          <p:cNvSpPr txBox="1"/>
          <p:nvPr/>
        </p:nvSpPr>
        <p:spPr>
          <a:xfrm>
            <a:off x="1907375" y="1707350"/>
            <a:ext cx="4636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Source Code Pro"/>
                <a:ea typeface="Source Code Pro"/>
                <a:cs typeface="Source Code Pro"/>
                <a:sym typeface="Source Code Pro"/>
              </a:rPr>
              <a:t>Objects of reference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Source Code Pro"/>
                <a:ea typeface="Source Code Pro"/>
                <a:cs typeface="Source Code Pro"/>
                <a:sym typeface="Source Code Pro"/>
              </a:rPr>
              <a:t>Photos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Source Code Pro"/>
                <a:ea typeface="Source Code Pro"/>
                <a:cs typeface="Source Code Pro"/>
                <a:sym typeface="Source Code Pro"/>
              </a:rPr>
              <a:t>Coloured symbols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Source Code Pro"/>
                <a:ea typeface="Source Code Pro"/>
                <a:cs typeface="Source Code Pro"/>
                <a:sym typeface="Source Code Pro"/>
              </a:rPr>
              <a:t>Black and white symbols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Source Code Pro"/>
                <a:ea typeface="Source Code Pro"/>
                <a:cs typeface="Source Code Pro"/>
                <a:sym typeface="Source Code Pro"/>
              </a:rPr>
              <a:t>Text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6" name="Google Shape;146;p31"/>
          <p:cNvSpPr/>
          <p:nvPr/>
        </p:nvSpPr>
        <p:spPr>
          <a:xfrm>
            <a:off x="645914" y="1554054"/>
            <a:ext cx="1129200" cy="21852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5B9BD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31"/>
          <p:cNvSpPr/>
          <p:nvPr/>
        </p:nvSpPr>
        <p:spPr>
          <a:xfrm>
            <a:off x="6377564" y="1554054"/>
            <a:ext cx="1129200" cy="21852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5B9BD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31"/>
          <p:cNvSpPr txBox="1"/>
          <p:nvPr/>
        </p:nvSpPr>
        <p:spPr>
          <a:xfrm>
            <a:off x="742975" y="1123850"/>
            <a:ext cx="127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concrete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9" name="Google Shape;149;p31"/>
          <p:cNvSpPr txBox="1"/>
          <p:nvPr/>
        </p:nvSpPr>
        <p:spPr>
          <a:xfrm>
            <a:off x="695950" y="3739250"/>
            <a:ext cx="127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abstract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0" name="Google Shape;150;p31"/>
          <p:cNvSpPr txBox="1"/>
          <p:nvPr/>
        </p:nvSpPr>
        <p:spPr>
          <a:xfrm>
            <a:off x="6492050" y="1200500"/>
            <a:ext cx="127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easiest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1" name="Google Shape;151;p31"/>
          <p:cNvSpPr txBox="1"/>
          <p:nvPr/>
        </p:nvSpPr>
        <p:spPr>
          <a:xfrm>
            <a:off x="6492050" y="3710350"/>
            <a:ext cx="127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hardest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should I use visuals</a:t>
            </a:r>
            <a:endParaRPr/>
          </a:p>
        </p:txBody>
      </p:sp>
      <p:sp>
        <p:nvSpPr>
          <p:cNvPr id="157" name="Google Shape;157;p32"/>
          <p:cNvSpPr txBox="1"/>
          <p:nvPr/>
        </p:nvSpPr>
        <p:spPr>
          <a:xfrm>
            <a:off x="311700" y="1142975"/>
            <a:ext cx="824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descr="https://attachments.office.net/owa/gw18mcinneskaren%40ea.n-ayrshire.sch.uk/service.svc/s/GetAttachmentThumbnail?id=AAMkAGMwOWI1NzRhLTkyNGUtNDZmYy04Mjg2LWQ4ZjU5NmMyMjM3OQBGAAAAAACpNXQH75oBSqW13S8IJUjmBwC18q2vSjTvRZ%2BQcvvw7WaOAAAAAAEMAAC18q2vSjTvRZ%2BQcvvw7WaOAAJYcLNiAAABEgAQAPgqQRouiBdKqMeJXcSQXk4%3D&amp;thumbnailType=2&amp;token=eyJhbGciOiJSUzI1NiIsImtpZCI6IjMwODE3OUNFNUY0QjUyRTc4QjJEQjg5NjZCQUY0RUNDMzcyN0FFRUUiLCJ0eXAiOiJKV1QiLCJ4NXQiOiJNSUY1emw5TFV1ZUxMYmlXYTY5T3pEY25ydTQifQ.eyJvcmlnaW4iOiJodHRwczovL291dGxvb2sub2ZmaWNlLmNvbSIsInVjIjoiMzE3MjY3MzMxN2U0NDAxNGE4YzExNjUyNmZlZTc5ZTMiLCJ2ZXIiOiJFeGNoYW5nZS5DYWxsYmFjay5WMSIsImFwcGN0eHNlbmRlciI6Ik93YURvd25sb2FkQGNjZDMyY2EzLTE2Y2UtNDI4Zi05NTQxLTM3MmQ2YjA1MTkyOSIsImlzc3JpbmciOiJXVyIsImFwcGN0eCI6IntcIm1zZXhjaHByb3RcIjpcIm93YVwiLFwicHVpZFwiOlwiMTE1Mzc2NTkzMjQ0MjYyOTU0MVwiLFwic2NvcGVcIjpcIk93YURvd25sb2FkXCIsXCJvaWRcIjpcIjRjYzNiYTQ2LWIwYTEtNDM2NS1hNWIxLTYwMTZjM2JiYTNhMVwiLFwicHJpbWFyeXNpZFwiOlwiUy0xLTUtMjEtMjgxNDA1MzYwNi0xODc1OTc4NDkzLTQ2MDE5MC0xMTk3ODg2OVwifSIsIm5iZiI6MTYxNTI4ODIzNiwiZXhwIjoxNjE1Mjg4ODM2LCJpc3MiOiIwMDAwMDAwMi0wMDAwLTBmZjEtY2UwMC0wMDAwMDAwMDAwMDBAY2NkMzJjYTMtMTZjZS00MjhmLTk1NDEtMzcyZDZiMDUxOTI5IiwiYXVkIjoiMDAwMDAwMDItMDAwMC0wZmYxLWNlMDAtMDAwMDAwMDAwMDAwL2F0dGFjaG1lbnRzLm9mZmljZS5uZXRAY2NkMzJjYTMtMTZjZS00MjhmLTk1NDEtMzcyZDZiMDUxOTI5IiwiaGFwcCI6Im93YSJ9.O3nqDYMFbQKf6mFMEpCjiXUdYkXylmY5p3Q-sTqYVH4NMurrlsebzEesYm3PvsrW9YQCDnbBnrl7yV8KowN9kyiOtlA124NWejdCUt2NHetVTbMDQzNSEwrLIeVN98zk_3C-irArCvMKPG8h9BUVnNAC9GQtxVXcyiI94Gg0ZdyvAKAHwCAALk2sBwY72AHp1vEn3YGGRkDcY5Tqwu7qgjs5pKQuzJn2ek7gHYcqDUJM3jlQ6GyjQcQkfX4q0-OkUOBv6iXM3n-jGUG01r8lMNNxmK5k-V-IPLxhwA2a7DJgWixlsRdpwxQdgSZm8zPfiHE2IVVOo-xDC1mj1vb5eA&amp;X-OWA-CANARY=zIYgKsSDMU608nlIgd_qyPAY0IDs4tgYzYNnsBUNqKl6aTD06v1PABv2Jd1l-IY-2XChB5XvXN4.&amp;owa=outlook.office.com&amp;scriptVer=20210301002.03&amp;animation=true" id="158" name="Google Shape;158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0225" y="1093850"/>
            <a:ext cx="4379224" cy="3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should I use visuals</a:t>
            </a:r>
            <a:endParaRPr/>
          </a:p>
        </p:txBody>
      </p:sp>
      <p:sp>
        <p:nvSpPr>
          <p:cNvPr id="164" name="Google Shape;164;p33"/>
          <p:cNvSpPr txBox="1"/>
          <p:nvPr/>
        </p:nvSpPr>
        <p:spPr>
          <a:xfrm>
            <a:off x="311700" y="1142975"/>
            <a:ext cx="82401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help all children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are permanent and predictable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allow processing time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allow high information retention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give clear expectations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support routine and transitions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support comprehension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build independence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are transferable between people and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    settings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</a:pPr>
            <a:r>
              <a:rPr lang="en-GB">
                <a:latin typeface="Source Code Pro"/>
                <a:ea typeface="Source Code Pro"/>
                <a:cs typeface="Source Code Pro"/>
                <a:sym typeface="Source Code Pro"/>
              </a:rPr>
              <a:t>Visuals have no emotions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65" name="Google Shape;16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3651" y="1212200"/>
            <a:ext cx="951500" cy="18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